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5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2FDA-9F75-4566-A9F0-57462C3A4DE5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DAD3-8267-4319-99AF-B005ED2E173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jpeg"/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4.png"/><Relationship Id="rId5" Type="http://schemas.openxmlformats.org/officeDocument/2006/relationships/image" Target="../media/image18.jpeg"/><Relationship Id="rId15" Type="http://schemas.openxmlformats.org/officeDocument/2006/relationships/image" Target="../media/image2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Relationship Id="rId1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pl-PL" dirty="0" smtClean="0"/>
              <a:t>Lekcja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rmAutofit/>
          </a:bodyPr>
          <a:lstStyle/>
          <a:p>
            <a:r>
              <a:rPr lang="pl-PL" sz="4400" dirty="0" smtClean="0">
                <a:solidFill>
                  <a:schemeClr val="tx1"/>
                </a:solidFill>
              </a:rPr>
              <a:t>Temat: Wielokąty foremne.</a:t>
            </a:r>
            <a:endParaRPr lang="pl-PL" sz="4400" dirty="0">
              <a:solidFill>
                <a:schemeClr val="tx1"/>
              </a:solidFill>
            </a:endParaRPr>
          </a:p>
        </p:txBody>
      </p:sp>
      <p:sp>
        <p:nvSpPr>
          <p:cNvPr id="4" name="Trójkąt równoramienny 3"/>
          <p:cNvSpPr/>
          <p:nvPr/>
        </p:nvSpPr>
        <p:spPr>
          <a:xfrm>
            <a:off x="1259632" y="3645024"/>
            <a:ext cx="2088232" cy="17281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995936" y="3645024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ześciokąt 5"/>
          <p:cNvSpPr/>
          <p:nvPr/>
        </p:nvSpPr>
        <p:spPr>
          <a:xfrm>
            <a:off x="6444208" y="3573016"/>
            <a:ext cx="1944216" cy="18722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043608" y="57332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Trójkąt równoboczny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211960" y="56612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Kwadrat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228184" y="5733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Sześciokąt foremny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2564904"/>
            <a:ext cx="77943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Wielokąty foremne </a:t>
            </a:r>
            <a:b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wok</a:t>
            </a:r>
            <a:r>
              <a:rPr lang="pl-P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ół nas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age0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700808"/>
            <a:ext cx="2095500" cy="4562475"/>
          </a:xfrm>
          <a:prstGeom prst="rect">
            <a:avLst/>
          </a:prstGeom>
        </p:spPr>
      </p:pic>
      <p:pic>
        <p:nvPicPr>
          <p:cNvPr id="3" name="Obraz 2" descr="budow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996952"/>
            <a:ext cx="4652976" cy="3096344"/>
          </a:xfrm>
          <a:prstGeom prst="rect">
            <a:avLst/>
          </a:prstGeom>
        </p:spPr>
      </p:pic>
      <p:pic>
        <p:nvPicPr>
          <p:cNvPr id="4" name="Obraz 3" descr="imagesCA1IZBF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332656"/>
            <a:ext cx="5664629" cy="4248472"/>
          </a:xfrm>
          <a:prstGeom prst="rect">
            <a:avLst/>
          </a:prstGeom>
        </p:spPr>
      </p:pic>
      <p:pic>
        <p:nvPicPr>
          <p:cNvPr id="5" name="Obraz 4" descr="imagesCA6UI1J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2780928"/>
            <a:ext cx="4047938" cy="2376264"/>
          </a:xfrm>
          <a:prstGeom prst="rect">
            <a:avLst/>
          </a:prstGeom>
        </p:spPr>
      </p:pic>
      <p:pic>
        <p:nvPicPr>
          <p:cNvPr id="6" name="Obraz 5" descr="imagesCAON40Z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260648"/>
            <a:ext cx="5166760" cy="3870082"/>
          </a:xfrm>
          <a:prstGeom prst="rect">
            <a:avLst/>
          </a:prstGeom>
        </p:spPr>
      </p:pic>
      <p:pic>
        <p:nvPicPr>
          <p:cNvPr id="7" name="Obraz 6" descr="imagesCADKW6V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1412776"/>
            <a:ext cx="4172093" cy="3415060"/>
          </a:xfrm>
          <a:prstGeom prst="rect">
            <a:avLst/>
          </a:prstGeom>
        </p:spPr>
      </p:pic>
      <p:pic>
        <p:nvPicPr>
          <p:cNvPr id="8" name="Obraz 7" descr="imagesCARU81I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9551" y="1988840"/>
            <a:ext cx="4477589" cy="3888432"/>
          </a:xfrm>
          <a:prstGeom prst="rect">
            <a:avLst/>
          </a:prstGeom>
        </p:spPr>
      </p:pic>
      <p:pic>
        <p:nvPicPr>
          <p:cNvPr id="9" name="Obraz 8" descr="imagesCAS7QXN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89848" y="2348880"/>
            <a:ext cx="3854152" cy="3854152"/>
          </a:xfrm>
          <a:prstGeom prst="rect">
            <a:avLst/>
          </a:prstGeom>
        </p:spPr>
      </p:pic>
      <p:pic>
        <p:nvPicPr>
          <p:cNvPr id="10" name="Obraz 9" descr="miod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339752" y="1484784"/>
            <a:ext cx="5484988" cy="3847678"/>
          </a:xfrm>
          <a:prstGeom prst="rect">
            <a:avLst/>
          </a:prstGeom>
        </p:spPr>
      </p:pic>
      <p:pic>
        <p:nvPicPr>
          <p:cNvPr id="11" name="Obraz 10" descr="płytki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80112" y="3861048"/>
            <a:ext cx="3332185" cy="2495922"/>
          </a:xfrm>
          <a:prstGeom prst="rect">
            <a:avLst/>
          </a:prstGeom>
        </p:spPr>
      </p:pic>
      <p:pic>
        <p:nvPicPr>
          <p:cNvPr id="12" name="Obraz 11" descr="pod_stopami2_08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67544" y="3789040"/>
            <a:ext cx="3223210" cy="2426072"/>
          </a:xfrm>
          <a:prstGeom prst="rect">
            <a:avLst/>
          </a:prstGeom>
        </p:spPr>
      </p:pic>
      <p:pic>
        <p:nvPicPr>
          <p:cNvPr id="13" name="Obraz 12" descr="panel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23528" y="332656"/>
            <a:ext cx="3360373" cy="2520280"/>
          </a:xfrm>
          <a:prstGeom prst="rect">
            <a:avLst/>
          </a:prstGeom>
        </p:spPr>
      </p:pic>
      <p:pic>
        <p:nvPicPr>
          <p:cNvPr id="14" name="Obraz 13" descr="tuzin_fot_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868144" y="260648"/>
            <a:ext cx="3024336" cy="3024336"/>
          </a:xfrm>
          <a:prstGeom prst="rect">
            <a:avLst/>
          </a:prstGeom>
        </p:spPr>
      </p:pic>
      <p:pic>
        <p:nvPicPr>
          <p:cNvPr id="15" name="Obraz 14" descr="imagesCAWLJ29F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83568" y="1268760"/>
            <a:ext cx="781308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równoramienny 3"/>
          <p:cNvSpPr/>
          <p:nvPr/>
        </p:nvSpPr>
        <p:spPr>
          <a:xfrm>
            <a:off x="899592" y="620688"/>
            <a:ext cx="2088232" cy="17281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923928" y="620688"/>
            <a:ext cx="16561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ześciokąt 5"/>
          <p:cNvSpPr/>
          <p:nvPr/>
        </p:nvSpPr>
        <p:spPr>
          <a:xfrm>
            <a:off x="6444208" y="620688"/>
            <a:ext cx="1944216" cy="18722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683568" y="27089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Trójkąt równoboczny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211960" y="27089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Kwadrat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444208" y="27809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Sześciokąt foremny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899592" y="3789040"/>
            <a:ext cx="777686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Boki wielokąta foremnego są równej długości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827584" y="4653136"/>
            <a:ext cx="799288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Kąty wewnętrzne wielokąta foremnego są równej miary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ok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5196408" cy="392978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95536" y="404664"/>
            <a:ext cx="784887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Własności </a:t>
            </a:r>
            <a:r>
              <a:rPr lang="pl-PL" b="1" dirty="0" smtClean="0"/>
              <a:t>trójkąta równobocznego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08104" y="908720"/>
            <a:ext cx="316835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Środki okręgów opisanego i wpisanego w trójkąt równoboczny znajdują się w tym  samym punkcie </a:t>
            </a:r>
            <a:r>
              <a:rPr lang="pl-PL" b="1" dirty="0" smtClean="0"/>
              <a:t>O</a:t>
            </a:r>
            <a:r>
              <a:rPr lang="pl-PL" dirty="0" smtClean="0"/>
              <a:t>.  </a:t>
            </a:r>
            <a:br>
              <a:rPr lang="pl-PL" dirty="0" smtClean="0"/>
            </a:br>
            <a:r>
              <a:rPr lang="pl-PL" dirty="0" smtClean="0"/>
              <a:t>Punkt </a:t>
            </a:r>
            <a:r>
              <a:rPr lang="pl-PL" b="1" dirty="0" smtClean="0"/>
              <a:t>O</a:t>
            </a:r>
            <a:r>
              <a:rPr lang="pl-PL" dirty="0" smtClean="0"/>
              <a:t> to środek przecięcia wysokości</a:t>
            </a:r>
            <a:endParaRPr lang="pl-PL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131840" y="1700808"/>
            <a:ext cx="2304256" cy="8640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508104" y="2852936"/>
            <a:ext cx="3456384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Punkt </a:t>
            </a:r>
            <a:r>
              <a:rPr lang="pl-PL" b="1" dirty="0" smtClean="0"/>
              <a:t>O</a:t>
            </a:r>
            <a:r>
              <a:rPr lang="pl-PL" dirty="0" smtClean="0"/>
              <a:t> przecięcia się wysokości  dzieli te wysokości w taki sposób, że: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odległość </a:t>
            </a:r>
            <a:r>
              <a:rPr lang="pl-PL" b="1" dirty="0" smtClean="0"/>
              <a:t>punktu O </a:t>
            </a:r>
            <a:r>
              <a:rPr lang="pl-PL" dirty="0" smtClean="0"/>
              <a:t>od wierzchołka jest równa 2/3 wysokości, 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a odległość </a:t>
            </a:r>
            <a:r>
              <a:rPr lang="pl-PL" b="1" dirty="0" smtClean="0"/>
              <a:t>punktu O </a:t>
            </a:r>
            <a:r>
              <a:rPr lang="pl-PL" dirty="0" smtClean="0"/>
              <a:t>od boku jest równa 1/3 wysokości</a:t>
            </a:r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987824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O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 flipH="1" flipV="1">
            <a:off x="3203848" y="2708920"/>
            <a:ext cx="2376264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8244408" y="3933056"/>
            <a:ext cx="57606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R</a:t>
            </a:r>
            <a:endParaRPr lang="pl-PL" sz="32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8244408" y="5373216"/>
            <a:ext cx="57606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r</a:t>
            </a:r>
            <a:endParaRPr lang="pl-PL" sz="32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67544" y="4653136"/>
            <a:ext cx="446449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R – promień okręgu opisanego na trójkącie</a:t>
            </a:r>
          </a:p>
          <a:p>
            <a:r>
              <a:rPr lang="pl-PL" dirty="0" err="1" smtClean="0"/>
              <a:t>r</a:t>
            </a:r>
            <a:r>
              <a:rPr lang="pl-PL" dirty="0" smtClean="0"/>
              <a:t> – promień okręgu wpisanego w trójkąt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95536" y="5445224"/>
            <a:ext cx="4608512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Zatem: </a:t>
            </a:r>
          </a:p>
          <a:p>
            <a:pPr algn="ctr"/>
            <a:r>
              <a:rPr lang="pl-PL" sz="3200" dirty="0" smtClean="0"/>
              <a:t>R = ⅔ h</a:t>
            </a:r>
          </a:p>
          <a:p>
            <a:pPr algn="ctr"/>
            <a:r>
              <a:rPr lang="pl-PL" sz="3200" dirty="0" err="1" smtClean="0"/>
              <a:t>r</a:t>
            </a:r>
            <a:r>
              <a:rPr lang="pl-PL" sz="3200" dirty="0" smtClean="0"/>
              <a:t> =⅓ h</a:t>
            </a:r>
            <a:endParaRPr lang="pl-PL" sz="3200" dirty="0"/>
          </a:p>
        </p:txBody>
      </p:sp>
      <p:cxnSp>
        <p:nvCxnSpPr>
          <p:cNvPr id="18" name="Łącznik prosty 17"/>
          <p:cNvCxnSpPr>
            <a:endCxn id="9" idx="1"/>
          </p:cNvCxnSpPr>
          <p:nvPr/>
        </p:nvCxnSpPr>
        <p:spPr>
          <a:xfrm>
            <a:off x="2987824" y="1052736"/>
            <a:ext cx="0" cy="1696834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V="1">
            <a:off x="2987824" y="2636912"/>
            <a:ext cx="0" cy="864096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404664"/>
            <a:ext cx="784887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Własności </a:t>
            </a:r>
            <a:r>
              <a:rPr lang="pl-PL" b="1" dirty="0" smtClean="0"/>
              <a:t>trójkąta równobocznego</a:t>
            </a:r>
            <a:endParaRPr lang="pl-PL" b="1" dirty="0"/>
          </a:p>
        </p:txBody>
      </p:sp>
      <p:pic>
        <p:nvPicPr>
          <p:cNvPr id="17" name="Obraz 16" descr="rownobocz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3913783" cy="37694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pole tekstowe 17"/>
          <p:cNvSpPr txBox="1"/>
          <p:nvPr/>
        </p:nvSpPr>
        <p:spPr>
          <a:xfrm>
            <a:off x="5148064" y="1484784"/>
            <a:ext cx="3744416" cy="369332"/>
          </a:xfrm>
          <a:prstGeom prst="rect">
            <a:avLst/>
          </a:prstGeom>
        </p:spPr>
        <p:style>
          <a:lnRef idx="2">
            <a:schemeClr val="accent4"/>
          </a:lnRef>
          <a:fillRef idx="100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Z </a:t>
            </a:r>
            <a:r>
              <a:rPr lang="pl-PL" b="1" dirty="0" smtClean="0"/>
              <a:t>Twierdzenia Pitagorasa </a:t>
            </a:r>
            <a:r>
              <a:rPr lang="pl-PL" dirty="0" smtClean="0"/>
              <a:t>mamy: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140968"/>
            <a:ext cx="2133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pole tekstowe 22"/>
          <p:cNvSpPr txBox="1"/>
          <p:nvPr/>
        </p:nvSpPr>
        <p:spPr>
          <a:xfrm>
            <a:off x="4932040" y="2204864"/>
            <a:ext cx="3456384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Wysokość trójkąta równobocznego</a:t>
            </a:r>
            <a:endParaRPr lang="pl-PL" dirty="0"/>
          </a:p>
        </p:txBody>
      </p:sp>
      <p:cxnSp>
        <p:nvCxnSpPr>
          <p:cNvPr id="25" name="Łącznik prosty ze strzałką 24"/>
          <p:cNvCxnSpPr/>
          <p:nvPr/>
        </p:nvCxnSpPr>
        <p:spPr>
          <a:xfrm flipH="1" flipV="1">
            <a:off x="2843808" y="3140968"/>
            <a:ext cx="309634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4932040" y="4437112"/>
            <a:ext cx="3456384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Pole trójkąta równobocznego</a:t>
            </a:r>
            <a:endParaRPr lang="pl-PL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5157192"/>
            <a:ext cx="1971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404664"/>
            <a:ext cx="784887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Własności </a:t>
            </a:r>
            <a:r>
              <a:rPr lang="pl-PL" b="1" dirty="0" smtClean="0"/>
              <a:t>kwadratu</a:t>
            </a:r>
            <a:endParaRPr lang="pl-PL" b="1" dirty="0"/>
          </a:p>
        </p:txBody>
      </p:sp>
      <p:pic>
        <p:nvPicPr>
          <p:cNvPr id="30" name="Obraz 29" descr="kwad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12775"/>
            <a:ext cx="2880320" cy="2755089"/>
          </a:xfrm>
          <a:prstGeom prst="rect">
            <a:avLst/>
          </a:prstGeom>
        </p:spPr>
      </p:pic>
      <p:sp>
        <p:nvSpPr>
          <p:cNvPr id="31" name="pole tekstowe 30"/>
          <p:cNvSpPr txBox="1"/>
          <p:nvPr/>
        </p:nvSpPr>
        <p:spPr>
          <a:xfrm>
            <a:off x="4788024" y="1556792"/>
            <a:ext cx="324036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Promień okręgu opisanego </a:t>
            </a:r>
            <a:r>
              <a:rPr lang="pl-PL" dirty="0" smtClean="0"/>
              <a:t>na kwadracie jest równy połowie przekątnej kwadratu.  </a:t>
            </a:r>
            <a:endParaRPr lang="pl-P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708920"/>
            <a:ext cx="15144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Łącznik prosty ze strzałką 33"/>
          <p:cNvCxnSpPr/>
          <p:nvPr/>
        </p:nvCxnSpPr>
        <p:spPr>
          <a:xfrm flipH="1">
            <a:off x="2987824" y="2924944"/>
            <a:ext cx="22322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>
            <a:off x="2483768" y="2780928"/>
            <a:ext cx="1008112" cy="1008112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pole tekstowe 36"/>
          <p:cNvSpPr txBox="1"/>
          <p:nvPr/>
        </p:nvSpPr>
        <p:spPr>
          <a:xfrm>
            <a:off x="4788024" y="3933056"/>
            <a:ext cx="324036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Promień okręgu wpisanego </a:t>
            </a:r>
            <a:r>
              <a:rPr lang="pl-PL" dirty="0" smtClean="0"/>
              <a:t>w kwadrat jest równy połowie boku kwadratu. </a:t>
            </a:r>
            <a:endParaRPr lang="pl-PL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5157192"/>
            <a:ext cx="1676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Łącznik prosty 38"/>
          <p:cNvCxnSpPr/>
          <p:nvPr/>
        </p:nvCxnSpPr>
        <p:spPr>
          <a:xfrm>
            <a:off x="2483768" y="2780928"/>
            <a:ext cx="0" cy="936104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 flipH="1" flipV="1">
            <a:off x="2555776" y="3356992"/>
            <a:ext cx="2880320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404664"/>
            <a:ext cx="784887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Własności </a:t>
            </a:r>
            <a:r>
              <a:rPr lang="pl-PL" b="1" dirty="0" smtClean="0"/>
              <a:t>kwadratu</a:t>
            </a:r>
            <a:endParaRPr lang="pl-PL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350765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pole tekstowe 48"/>
          <p:cNvSpPr txBox="1"/>
          <p:nvPr/>
        </p:nvSpPr>
        <p:spPr>
          <a:xfrm>
            <a:off x="4572000" y="1628800"/>
            <a:ext cx="316835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 Twierdzenia Pitagorasa otrzymamy wzór na długość </a:t>
            </a:r>
            <a:r>
              <a:rPr lang="pl-PL" b="1" dirty="0" smtClean="0"/>
              <a:t>przekątnej kwadratu</a:t>
            </a:r>
            <a:endParaRPr lang="pl-PL" b="1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356992"/>
            <a:ext cx="1495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Łącznik prosty ze strzałką 51"/>
          <p:cNvCxnSpPr/>
          <p:nvPr/>
        </p:nvCxnSpPr>
        <p:spPr>
          <a:xfrm flipH="1" flipV="1">
            <a:off x="2771800" y="2780928"/>
            <a:ext cx="266429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1043608" y="1268760"/>
            <a:ext cx="2520280" cy="2448272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404664"/>
            <a:ext cx="784887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Własności </a:t>
            </a:r>
            <a:r>
              <a:rPr lang="pl-PL" b="1" dirty="0" smtClean="0"/>
              <a:t>sześciokąta foremnego</a:t>
            </a:r>
            <a:endParaRPr lang="pl-PL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31718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4211960" y="2708920"/>
            <a:ext cx="388843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Promień</a:t>
            </a:r>
            <a:r>
              <a:rPr lang="pl-PL" dirty="0" smtClean="0"/>
              <a:t> okręgu opisanego na sześciokącie foremnym jest równy bokowi sześciokąta.</a:t>
            </a:r>
            <a:endParaRPr lang="pl-PL" dirty="0"/>
          </a:p>
        </p:txBody>
      </p:sp>
      <p:cxnSp>
        <p:nvCxnSpPr>
          <p:cNvPr id="16" name="Łącznik prosty 15"/>
          <p:cNvCxnSpPr/>
          <p:nvPr/>
        </p:nvCxnSpPr>
        <p:spPr>
          <a:xfrm>
            <a:off x="1979712" y="2780928"/>
            <a:ext cx="792088" cy="1296144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2555776" y="3068960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Dowolny kształt 22"/>
          <p:cNvSpPr/>
          <p:nvPr/>
        </p:nvSpPr>
        <p:spPr>
          <a:xfrm>
            <a:off x="1978925" y="1514901"/>
            <a:ext cx="1542197" cy="1310186"/>
          </a:xfrm>
          <a:custGeom>
            <a:avLst/>
            <a:gdLst>
              <a:gd name="connsiteX0" fmla="*/ 777923 w 1542197"/>
              <a:gd name="connsiteY0" fmla="*/ 0 h 1310186"/>
              <a:gd name="connsiteX1" fmla="*/ 0 w 1542197"/>
              <a:gd name="connsiteY1" fmla="*/ 1310186 h 1310186"/>
              <a:gd name="connsiteX2" fmla="*/ 1542197 w 1542197"/>
              <a:gd name="connsiteY2" fmla="*/ 1310186 h 1310186"/>
              <a:gd name="connsiteX3" fmla="*/ 777923 w 1542197"/>
              <a:gd name="connsiteY3" fmla="*/ 0 h 131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2197" h="1310186">
                <a:moveTo>
                  <a:pt x="777923" y="0"/>
                </a:moveTo>
                <a:lnTo>
                  <a:pt x="0" y="1310186"/>
                </a:lnTo>
                <a:lnTo>
                  <a:pt x="1542197" y="1310186"/>
                </a:lnTo>
                <a:lnTo>
                  <a:pt x="777923" y="0"/>
                </a:lnTo>
                <a:close/>
              </a:path>
            </a:pathLst>
          </a:cu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le tekstowe 23"/>
          <p:cNvSpPr txBox="1"/>
          <p:nvPr/>
        </p:nvSpPr>
        <p:spPr>
          <a:xfrm>
            <a:off x="4211960" y="1340768"/>
            <a:ext cx="367240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Sześciokąt foremny można podzielić na </a:t>
            </a:r>
            <a:r>
              <a:rPr lang="pl-PL" b="1" dirty="0" smtClean="0"/>
              <a:t>6 identycznych trójkątów równobocznych</a:t>
            </a:r>
            <a:endParaRPr lang="pl-PL" b="1" dirty="0"/>
          </a:p>
        </p:txBody>
      </p:sp>
      <p:cxnSp>
        <p:nvCxnSpPr>
          <p:cNvPr id="25" name="Łącznik prosty ze strzałką 24"/>
          <p:cNvCxnSpPr/>
          <p:nvPr/>
        </p:nvCxnSpPr>
        <p:spPr>
          <a:xfrm flipH="1">
            <a:off x="3131840" y="1628800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pole tekstowe 29"/>
          <p:cNvSpPr txBox="1"/>
          <p:nvPr/>
        </p:nvSpPr>
        <p:spPr>
          <a:xfrm>
            <a:off x="3347864" y="4293096"/>
            <a:ext cx="489654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Pole sześciokąta foremnego </a:t>
            </a:r>
            <a:r>
              <a:rPr lang="pl-PL" dirty="0" smtClean="0"/>
              <a:t>można policzyć mnożąc 6 razy pole trójkąta równobocznego</a:t>
            </a:r>
            <a:endParaRPr lang="pl-P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157192"/>
            <a:ext cx="2352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24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404664"/>
            <a:ext cx="784887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Trójkąt 30</a:t>
            </a:r>
            <a:r>
              <a:rPr lang="pl-PL" b="1" baseline="30000" dirty="0" smtClean="0"/>
              <a:t>o</a:t>
            </a:r>
            <a:r>
              <a:rPr lang="pl-PL" b="1" dirty="0" smtClean="0"/>
              <a:t>  60</a:t>
            </a:r>
            <a:r>
              <a:rPr lang="pl-PL" b="1" baseline="30000" dirty="0" smtClean="0"/>
              <a:t>o  </a:t>
            </a:r>
            <a:r>
              <a:rPr lang="pl-PL" b="1" dirty="0" smtClean="0"/>
              <a:t> 90</a:t>
            </a:r>
            <a:r>
              <a:rPr lang="pl-PL" b="1" baseline="30000" dirty="0"/>
              <a:t>o</a:t>
            </a:r>
            <a:endParaRPr lang="pl-PL" b="1" dirty="0"/>
          </a:p>
        </p:txBody>
      </p:sp>
      <p:pic>
        <p:nvPicPr>
          <p:cNvPr id="12" name="Obraz 11" descr="rownobocz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3913783" cy="37694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Dowolny kształt 13"/>
          <p:cNvSpPr/>
          <p:nvPr/>
        </p:nvSpPr>
        <p:spPr>
          <a:xfrm>
            <a:off x="2555776" y="1772816"/>
            <a:ext cx="1255594" cy="2156347"/>
          </a:xfrm>
          <a:custGeom>
            <a:avLst/>
            <a:gdLst>
              <a:gd name="connsiteX0" fmla="*/ 0 w 1255594"/>
              <a:gd name="connsiteY0" fmla="*/ 0 h 2156347"/>
              <a:gd name="connsiteX1" fmla="*/ 0 w 1255594"/>
              <a:gd name="connsiteY1" fmla="*/ 2156347 h 2156347"/>
              <a:gd name="connsiteX2" fmla="*/ 1255594 w 1255594"/>
              <a:gd name="connsiteY2" fmla="*/ 2156347 h 2156347"/>
              <a:gd name="connsiteX3" fmla="*/ 0 w 1255594"/>
              <a:gd name="connsiteY3" fmla="*/ 0 h 215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5594" h="2156347">
                <a:moveTo>
                  <a:pt x="0" y="0"/>
                </a:moveTo>
                <a:lnTo>
                  <a:pt x="0" y="2156347"/>
                </a:lnTo>
                <a:lnTo>
                  <a:pt x="1255594" y="2156347"/>
                </a:lnTo>
                <a:lnTo>
                  <a:pt x="0" y="0"/>
                </a:lnTo>
                <a:close/>
              </a:path>
            </a:pathLst>
          </a:cu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1475656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60</a:t>
            </a:r>
            <a:r>
              <a:rPr lang="pl-PL" baseline="30000" dirty="0" smtClean="0"/>
              <a:t>o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3131840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60</a:t>
            </a:r>
            <a:r>
              <a:rPr lang="pl-PL" b="1" baseline="30000" dirty="0" smtClean="0"/>
              <a:t>o</a:t>
            </a:r>
            <a:endParaRPr lang="pl-PL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2339752" y="20608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60</a:t>
            </a:r>
            <a:r>
              <a:rPr lang="pl-PL" baseline="30000" dirty="0" smtClean="0"/>
              <a:t>o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555776" y="23488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30</a:t>
            </a:r>
            <a:r>
              <a:rPr lang="pl-PL" b="1" baseline="30000" dirty="0" smtClean="0"/>
              <a:t>o</a:t>
            </a:r>
            <a:endParaRPr lang="pl-PL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52936"/>
            <a:ext cx="419670" cy="52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ole tekstowe 20"/>
          <p:cNvSpPr txBox="1"/>
          <p:nvPr/>
        </p:nvSpPr>
        <p:spPr>
          <a:xfrm>
            <a:off x="971600" y="443711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Krótsza przyprostokątna </a:t>
            </a:r>
            <a:r>
              <a:rPr lang="pl-PL" dirty="0" smtClean="0"/>
              <a:t>trójkąta 30 60 leży naprzeciwko kąta 30 i ma długość równą połowie przeciwprostokątnej:</a:t>
            </a:r>
            <a:endParaRPr lang="pl-PL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301208"/>
            <a:ext cx="638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Łącznik prosty ze strzałką 25"/>
          <p:cNvCxnSpPr/>
          <p:nvPr/>
        </p:nvCxnSpPr>
        <p:spPr>
          <a:xfrm flipV="1">
            <a:off x="2339752" y="4005064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4788024" y="206084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Dłuższa przyprostokątna </a:t>
            </a:r>
            <a:r>
              <a:rPr lang="pl-PL" dirty="0" smtClean="0"/>
              <a:t>trójkąta 30</a:t>
            </a:r>
            <a:r>
              <a:rPr lang="pl-PL" baseline="30000" dirty="0" smtClean="0"/>
              <a:t>o</a:t>
            </a:r>
            <a:r>
              <a:rPr lang="pl-PL" dirty="0" smtClean="0"/>
              <a:t> 60</a:t>
            </a:r>
            <a:r>
              <a:rPr lang="pl-PL" baseline="30000" dirty="0" smtClean="0"/>
              <a:t>o</a:t>
            </a:r>
            <a:r>
              <a:rPr lang="pl-PL" dirty="0" smtClean="0"/>
              <a:t> 90</a:t>
            </a:r>
            <a:r>
              <a:rPr lang="pl-PL" baseline="30000" dirty="0" smtClean="0"/>
              <a:t>o</a:t>
            </a:r>
            <a:r>
              <a:rPr lang="pl-PL" dirty="0" smtClean="0"/>
              <a:t> leży naprzeciwko kąta 60</a:t>
            </a:r>
            <a:r>
              <a:rPr lang="pl-PL" baseline="30000" dirty="0" smtClean="0"/>
              <a:t>o</a:t>
            </a:r>
            <a:r>
              <a:rPr lang="pl-PL" dirty="0" smtClean="0"/>
              <a:t> i ma długość równą:</a:t>
            </a:r>
            <a:endParaRPr lang="pl-PL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284985"/>
            <a:ext cx="792088" cy="98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Łącznik prosty ze strzałką 31"/>
          <p:cNvCxnSpPr/>
          <p:nvPr/>
        </p:nvCxnSpPr>
        <p:spPr>
          <a:xfrm flipH="1">
            <a:off x="2627784" y="2276872"/>
            <a:ext cx="223224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pole tekstowe 32"/>
          <p:cNvSpPr txBox="1"/>
          <p:nvPr/>
        </p:nvSpPr>
        <p:spPr>
          <a:xfrm>
            <a:off x="3347864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555776" y="35730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90</a:t>
            </a:r>
            <a:r>
              <a:rPr lang="pl-PL" b="1" baseline="30000" dirty="0" smtClean="0"/>
              <a:t>o</a:t>
            </a:r>
            <a:endParaRPr lang="pl-PL" b="1" dirty="0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005064"/>
            <a:ext cx="351656" cy="48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5" grpId="1"/>
      <p:bldP spid="17" grpId="0"/>
      <p:bldP spid="18" grpId="0"/>
      <p:bldP spid="18" grpId="1"/>
      <p:bldP spid="20" grpId="0"/>
      <p:bldP spid="21" grpId="0"/>
      <p:bldP spid="27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404664"/>
            <a:ext cx="784887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Trójkąt 45</a:t>
            </a:r>
            <a:r>
              <a:rPr lang="pl-PL" b="1" baseline="30000" dirty="0" smtClean="0"/>
              <a:t>o</a:t>
            </a:r>
            <a:r>
              <a:rPr lang="pl-PL" b="1" dirty="0" smtClean="0"/>
              <a:t>  </a:t>
            </a:r>
            <a:r>
              <a:rPr lang="pl-PL" b="1" dirty="0" err="1" smtClean="0"/>
              <a:t>45</a:t>
            </a:r>
            <a:r>
              <a:rPr lang="pl-PL" b="1" baseline="30000" dirty="0" err="1" smtClean="0"/>
              <a:t>o</a:t>
            </a:r>
            <a:r>
              <a:rPr lang="pl-PL" b="1" baseline="30000" dirty="0" smtClean="0"/>
              <a:t>  </a:t>
            </a:r>
            <a:r>
              <a:rPr lang="pl-PL" b="1" dirty="0" smtClean="0"/>
              <a:t> 90</a:t>
            </a:r>
            <a:r>
              <a:rPr lang="pl-PL" b="1" baseline="30000" dirty="0"/>
              <a:t>o</a:t>
            </a:r>
            <a:endParaRPr lang="pl-PL" b="1" dirty="0"/>
          </a:p>
        </p:txBody>
      </p:sp>
      <p:sp>
        <p:nvSpPr>
          <p:cNvPr id="19" name="Prostokąt 18"/>
          <p:cNvSpPr/>
          <p:nvPr/>
        </p:nvSpPr>
        <p:spPr>
          <a:xfrm>
            <a:off x="1403648" y="1484784"/>
            <a:ext cx="2232248" cy="22322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1403648" y="1484784"/>
            <a:ext cx="2232248" cy="2232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2339752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97160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516662" cy="42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pole tekstowe 36"/>
          <p:cNvSpPr txBox="1"/>
          <p:nvPr/>
        </p:nvSpPr>
        <p:spPr>
          <a:xfrm>
            <a:off x="3131840" y="14847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90</a:t>
            </a:r>
            <a:r>
              <a:rPr lang="pl-PL" baseline="30000" dirty="0" smtClean="0"/>
              <a:t>o</a:t>
            </a:r>
            <a:endParaRPr lang="pl-PL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1403648" y="14847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90</a:t>
            </a:r>
            <a:r>
              <a:rPr lang="pl-PL" baseline="30000" dirty="0" smtClean="0"/>
              <a:t>o</a:t>
            </a:r>
            <a:endParaRPr lang="pl-PL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3131840" y="33569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90</a:t>
            </a:r>
            <a:r>
              <a:rPr lang="pl-PL" baseline="30000" dirty="0" smtClean="0"/>
              <a:t>o</a:t>
            </a:r>
            <a:endParaRPr lang="pl-PL" dirty="0"/>
          </a:p>
        </p:txBody>
      </p:sp>
      <p:sp>
        <p:nvSpPr>
          <p:cNvPr id="40" name="Dowolny kształt 39"/>
          <p:cNvSpPr/>
          <p:nvPr/>
        </p:nvSpPr>
        <p:spPr>
          <a:xfrm>
            <a:off x="1403648" y="1484784"/>
            <a:ext cx="2238232" cy="2224585"/>
          </a:xfrm>
          <a:custGeom>
            <a:avLst/>
            <a:gdLst>
              <a:gd name="connsiteX0" fmla="*/ 0 w 2238232"/>
              <a:gd name="connsiteY0" fmla="*/ 0 h 2224585"/>
              <a:gd name="connsiteX1" fmla="*/ 0 w 2238232"/>
              <a:gd name="connsiteY1" fmla="*/ 2224585 h 2224585"/>
              <a:gd name="connsiteX2" fmla="*/ 2238232 w 2238232"/>
              <a:gd name="connsiteY2" fmla="*/ 2224585 h 2224585"/>
              <a:gd name="connsiteX3" fmla="*/ 0 w 2238232"/>
              <a:gd name="connsiteY3" fmla="*/ 0 h 222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32" h="2224585">
                <a:moveTo>
                  <a:pt x="0" y="0"/>
                </a:moveTo>
                <a:lnTo>
                  <a:pt x="0" y="2224585"/>
                </a:lnTo>
                <a:lnTo>
                  <a:pt x="2238232" y="22245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ole tekstowe 40"/>
          <p:cNvSpPr txBox="1"/>
          <p:nvPr/>
        </p:nvSpPr>
        <p:spPr>
          <a:xfrm>
            <a:off x="2699792" y="32849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45</a:t>
            </a:r>
            <a:r>
              <a:rPr lang="pl-PL" baseline="30000" dirty="0" smtClean="0"/>
              <a:t>o</a:t>
            </a:r>
            <a:endParaRPr lang="pl-PL" dirty="0"/>
          </a:p>
        </p:txBody>
      </p:sp>
      <p:sp>
        <p:nvSpPr>
          <p:cNvPr id="42" name="pole tekstowe 41"/>
          <p:cNvSpPr txBox="1"/>
          <p:nvPr/>
        </p:nvSpPr>
        <p:spPr>
          <a:xfrm>
            <a:off x="1331640" y="17008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45</a:t>
            </a:r>
            <a:r>
              <a:rPr lang="pl-PL" baseline="30000" dirty="0" smtClean="0"/>
              <a:t>o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475656" y="32849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90</a:t>
            </a:r>
            <a:r>
              <a:rPr lang="pl-PL" b="1" baseline="30000" dirty="0" smtClean="0"/>
              <a:t>o</a:t>
            </a:r>
            <a:endParaRPr lang="pl-PL" b="1" dirty="0"/>
          </a:p>
        </p:txBody>
      </p:sp>
      <p:sp>
        <p:nvSpPr>
          <p:cNvPr id="43" name="pole tekstowe 42"/>
          <p:cNvSpPr txBox="1"/>
          <p:nvPr/>
        </p:nvSpPr>
        <p:spPr>
          <a:xfrm>
            <a:off x="5076056" y="134076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Długości boków trójkąta 45</a:t>
            </a:r>
            <a:r>
              <a:rPr lang="pl-PL" baseline="30000" dirty="0" smtClean="0"/>
              <a:t>o</a:t>
            </a:r>
            <a:r>
              <a:rPr lang="pl-PL" dirty="0" smtClean="0"/>
              <a:t> </a:t>
            </a:r>
            <a:r>
              <a:rPr lang="pl-PL" dirty="0" err="1" smtClean="0"/>
              <a:t>45</a:t>
            </a:r>
            <a:r>
              <a:rPr lang="pl-PL" baseline="30000" dirty="0" err="1" smtClean="0"/>
              <a:t>o</a:t>
            </a:r>
            <a:r>
              <a:rPr lang="pl-PL" dirty="0" smtClean="0"/>
              <a:t> 90</a:t>
            </a:r>
            <a:r>
              <a:rPr lang="pl-PL" baseline="30000" dirty="0" smtClean="0"/>
              <a:t>o</a:t>
            </a:r>
            <a:r>
              <a:rPr lang="pl-PL" dirty="0" smtClean="0"/>
              <a:t> wynoszą odpowiednio:</a:t>
            </a:r>
            <a:endParaRPr lang="pl-PL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276872"/>
            <a:ext cx="576064" cy="4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pole tekstowe 44"/>
          <p:cNvSpPr txBox="1"/>
          <p:nvPr/>
        </p:nvSpPr>
        <p:spPr>
          <a:xfrm>
            <a:off x="5796136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48" name="pole tekstowe 47"/>
          <p:cNvSpPr txBox="1"/>
          <p:nvPr/>
        </p:nvSpPr>
        <p:spPr>
          <a:xfrm>
            <a:off x="5220072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4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5" grpId="0"/>
      <p:bldP spid="28" grpId="0"/>
      <p:bldP spid="37" grpId="0"/>
      <p:bldP spid="37" grpId="1"/>
      <p:bldP spid="38" grpId="0"/>
      <p:bldP spid="38" grpId="1"/>
      <p:bldP spid="39" grpId="0"/>
      <p:bldP spid="39" grpId="1"/>
      <p:bldP spid="40" grpId="0" animBg="1"/>
      <p:bldP spid="41" grpId="0"/>
      <p:bldP spid="42" grpId="0"/>
      <p:bldP spid="36" grpId="0"/>
      <p:bldP spid="43" grpId="0"/>
      <p:bldP spid="45" grpId="0"/>
      <p:bldP spid="48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260</Words>
  <Application>Microsoft Office PowerPoint</Application>
  <PresentationFormat>Pokaz na ekranie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Lekcja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</dc:title>
  <dc:creator>AGNIESZKA</dc:creator>
  <cp:lastModifiedBy>AGNIESZKA</cp:lastModifiedBy>
  <cp:revision>109</cp:revision>
  <dcterms:created xsi:type="dcterms:W3CDTF">2013-11-23T12:43:38Z</dcterms:created>
  <dcterms:modified xsi:type="dcterms:W3CDTF">2013-11-23T20:29:35Z</dcterms:modified>
</cp:coreProperties>
</file>